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335" r:id="rId2"/>
    <p:sldId id="257" r:id="rId3"/>
    <p:sldId id="316" r:id="rId4"/>
    <p:sldId id="303" r:id="rId5"/>
    <p:sldId id="336" r:id="rId6"/>
    <p:sldId id="351" r:id="rId7"/>
    <p:sldId id="292" r:id="rId8"/>
    <p:sldId id="337" r:id="rId9"/>
    <p:sldId id="338" r:id="rId10"/>
    <p:sldId id="352" r:id="rId11"/>
    <p:sldId id="339" r:id="rId12"/>
    <p:sldId id="340" r:id="rId13"/>
    <p:sldId id="341" r:id="rId14"/>
    <p:sldId id="353" r:id="rId15"/>
    <p:sldId id="342" r:id="rId16"/>
    <p:sldId id="343" r:id="rId17"/>
    <p:sldId id="344" r:id="rId18"/>
    <p:sldId id="345" r:id="rId19"/>
    <p:sldId id="354" r:id="rId20"/>
    <p:sldId id="346" r:id="rId21"/>
    <p:sldId id="347" r:id="rId22"/>
    <p:sldId id="348" r:id="rId23"/>
    <p:sldId id="349" r:id="rId24"/>
    <p:sldId id="350" r:id="rId25"/>
    <p:sldId id="355" r:id="rId2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7" d="100"/>
          <a:sy n="117" d="100"/>
        </p:scale>
        <p:origin x="242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300BE-0930-4E3A-BBE7-856ECE811BF5}" type="datetimeFigureOut">
              <a:rPr lang="zh-CN" altLang="en-US" smtClean="0"/>
              <a:t>2025/11/17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3C295E-AF47-41D2-9C1D-508C57F400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4580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7F209-02D0-40C7-A3E7-C1F057488A34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7F209-02D0-40C7-A3E7-C1F057488A34}" type="slidenum">
              <a:rPr lang="zh-CN" altLang="en-US" smtClean="0"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7F209-02D0-40C7-A3E7-C1F057488A34}" type="slidenum">
              <a:rPr lang="zh-CN" altLang="en-US" smtClean="0"/>
              <a:t>18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7F209-02D0-40C7-A3E7-C1F057488A34}" type="slidenum">
              <a:rPr lang="zh-CN" altLang="en-US" smtClean="0"/>
              <a:t>20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7F209-02D0-40C7-A3E7-C1F057488A34}" type="slidenum">
              <a:rPr lang="zh-CN" altLang="en-US" smtClean="0"/>
              <a:t>21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7F209-02D0-40C7-A3E7-C1F057488A34}" type="slidenum">
              <a:rPr lang="zh-CN" altLang="en-US" smtClean="0"/>
              <a:t>22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7F209-02D0-40C7-A3E7-C1F057488A34}" type="slidenum">
              <a:rPr lang="zh-CN" altLang="en-US" smtClean="0"/>
              <a:t>23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7F209-02D0-40C7-A3E7-C1F057488A34}" type="slidenum">
              <a:rPr lang="zh-CN" altLang="en-US" smtClean="0"/>
              <a:t>24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7F209-02D0-40C7-A3E7-C1F057488A34}" type="slidenum">
              <a:rPr lang="zh-CN" altLang="en-US" smtClean="0"/>
              <a:t>25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7F209-02D0-40C7-A3E7-C1F057488A34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7F209-02D0-40C7-A3E7-C1F057488A34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7F209-02D0-40C7-A3E7-C1F057488A34}" type="slidenum">
              <a:rPr lang="zh-CN" altLang="en-US" smtClean="0"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7F209-02D0-40C7-A3E7-C1F057488A34}" type="slidenum">
              <a:rPr lang="zh-CN" altLang="en-US" smtClean="0"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7F209-02D0-40C7-A3E7-C1F057488A34}" type="slidenum">
              <a:rPr lang="zh-CN" altLang="en-US" smtClean="0"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7F209-02D0-40C7-A3E7-C1F057488A34}" type="slidenum">
              <a:rPr lang="zh-CN" altLang="en-US" smtClean="0"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7F209-02D0-40C7-A3E7-C1F057488A34}" type="slidenum">
              <a:rPr lang="zh-CN" altLang="en-US" smtClean="0"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7F209-02D0-40C7-A3E7-C1F057488A34}" type="slidenum">
              <a:rPr lang="zh-CN" altLang="en-US" smtClean="0"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0A8586D-FA47-42DD-B5CA-B05827FCB1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5C542C4-E982-41C6-B996-C8D94E64B2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E27FBCA-C42B-4F0F-BA78-1E5CCC841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A678-0512-4213-8113-DED3E3383A89}" type="datetimeFigureOut">
              <a:rPr lang="zh-CN" altLang="en-US" smtClean="0"/>
              <a:t>2025/11/17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61262F7-1A1D-4D2C-9B8E-A5E86824F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B76539D-4A01-4E7C-9729-51CD3906D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1A16-1C55-4839-8CDA-B2D0F09B73E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8894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05C6FE-CB6E-4ABD-A94F-324AA465E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95C93DF-DEF2-49A6-8620-15056921AB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AC595E6-194E-4C8A-9A12-D4E106BF7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A678-0512-4213-8113-DED3E3383A89}" type="datetimeFigureOut">
              <a:rPr lang="zh-CN" altLang="en-US" smtClean="0"/>
              <a:t>2025/11/17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735510-3943-4F32-8722-D361F54D6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741C0C3-F9D1-443B-8E9D-D929F39D4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1A16-1C55-4839-8CDA-B2D0F09B73E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2864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96AF397B-750F-46DC-9F5A-F0E7A8CE15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1842E47-FC83-4939-B0F7-3724D5ED77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357D592-C441-4CE5-A668-3427F4D0E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A678-0512-4213-8113-DED3E3383A89}" type="datetimeFigureOut">
              <a:rPr lang="zh-CN" altLang="en-US" smtClean="0"/>
              <a:t>2025/11/17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ED772C4-C29E-4965-9493-51AF1179C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83480DD-CF4C-4D57-B7AA-8CB5C7C8E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1A16-1C55-4839-8CDA-B2D0F09B73E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411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E3F7C9D-0872-4B20-B4D4-C53F1918D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A6D2770-E2B2-4071-BE4E-49155126C1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D4E7705-910A-4D80-888B-F4DCDC8C9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A678-0512-4213-8113-DED3E3383A89}" type="datetimeFigureOut">
              <a:rPr lang="zh-CN" altLang="en-US" smtClean="0"/>
              <a:t>2025/11/17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84F95B3-FF39-4CD3-B96C-5081CCC0A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29D3A7E-2B6D-46F3-A77A-B3C305272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1A16-1C55-4839-8CDA-B2D0F09B73E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7722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3B6D40C-8CD6-4CD6-B596-F9FD5121D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A708F63-82F0-493F-A4EC-FC420FA699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517A6FD-1AC4-43CC-A4EA-B79419839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A678-0512-4213-8113-DED3E3383A89}" type="datetimeFigureOut">
              <a:rPr lang="zh-CN" altLang="en-US" smtClean="0"/>
              <a:t>2025/11/17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1384289-42C2-4687-A24D-CAD892C14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09AA728-26F4-4A47-8CB4-7E53ADEC0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1A16-1C55-4839-8CDA-B2D0F09B73E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9786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13B362-96EA-41BD-8016-6F6349513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FCF2D00-EAAE-4840-B59B-602AEC6299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F69714F-ED1A-4CDC-B642-AA78242642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3C1668F-DB5A-4950-BDF8-96B2714CF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A678-0512-4213-8113-DED3E3383A89}" type="datetimeFigureOut">
              <a:rPr lang="zh-CN" altLang="en-US" smtClean="0"/>
              <a:t>2025/11/17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1A12D6D-42B1-4C42-B0E4-B6D5CE327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ACC6CE5-B98E-4A98-993C-DD82FDE53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1A16-1C55-4839-8CDA-B2D0F09B73E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667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0B2355-3689-4988-9AFF-6DB35515B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B28321C-71E8-451D-9006-C29ED04BC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20AE547-D1AD-4E7B-B465-DB4743F1D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AD165166-515D-418A-8D6E-83501496F4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0CC7884-C6B1-427A-8967-FE079AF785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E5C4BCE-91A3-47FE-8A02-5BEC8C894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A678-0512-4213-8113-DED3E3383A89}" type="datetimeFigureOut">
              <a:rPr lang="zh-CN" altLang="en-US" smtClean="0"/>
              <a:t>2025/11/17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56A93A4-9B5C-4687-B43E-30E3C6D7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25701E5-FBA3-4D26-B785-E28A2DEBF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1A16-1C55-4839-8CDA-B2D0F09B73E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8791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BBDC10E-EB73-45E7-99F9-B9DE5C88D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BE2FEC3-7D2D-488E-B9ED-DF6092DE5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A678-0512-4213-8113-DED3E3383A89}" type="datetimeFigureOut">
              <a:rPr lang="zh-CN" altLang="en-US" smtClean="0"/>
              <a:t>2025/11/17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56DE9F8-50E4-44D5-A967-58D4DCC46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7DDD8AC-9A1A-4547-ADDE-EB067DC5B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1A16-1C55-4839-8CDA-B2D0F09B73E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1194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5CEB1DA-BB10-4A19-B1A4-BCAFE198F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A678-0512-4213-8113-DED3E3383A89}" type="datetimeFigureOut">
              <a:rPr lang="zh-CN" altLang="en-US" smtClean="0"/>
              <a:t>2025/11/17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E312DF2-F480-4487-9E69-D2F1E9D62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7E8C1FA-2E6D-4C63-9C32-1B2F75B7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1A16-1C55-4839-8CDA-B2D0F09B73E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2617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2BB1EB-CCAE-4427-BD6C-567379E4C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6CCC75C-3B64-418C-9152-9D298FB79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4D556D5-D402-4165-8EED-E77A2DB960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8E8AB70-A709-442F-98EE-C90322EAC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A678-0512-4213-8113-DED3E3383A89}" type="datetimeFigureOut">
              <a:rPr lang="zh-CN" altLang="en-US" smtClean="0"/>
              <a:t>2025/11/17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6E38FAE-63DB-4151-9D5D-029956AF3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C2E8723-1A08-4D24-BF94-DA8740A13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1A16-1C55-4839-8CDA-B2D0F09B73E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0287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03F62E2-512D-49D6-9DC3-72EADF24E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A06B9D30-10DA-4C9A-932D-387A688FD4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3539FE5-DFE4-46D3-856B-E3A1C78EC5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0202321-5144-462A-AD7C-BA1B02F90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A678-0512-4213-8113-DED3E3383A89}" type="datetimeFigureOut">
              <a:rPr lang="zh-CN" altLang="en-US" smtClean="0"/>
              <a:t>2025/11/17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1BD56C6-592E-46A2-A70D-2242393A7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2932C1D-9291-41BD-A8BA-7F43ED65D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1A16-1C55-4839-8CDA-B2D0F09B73E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9971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DED0448-3D8F-487E-ACCC-F7EF798C7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30421C1-CEF1-4DAD-90BF-9E561A1F6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84C78D3-DF09-44E1-998F-7382529B02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EA678-0512-4213-8113-DED3E3383A89}" type="datetimeFigureOut">
              <a:rPr lang="zh-CN" altLang="en-US" smtClean="0"/>
              <a:t>2025/11/17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2B27FEF-47DC-421A-A97D-69A87F311A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9A8871C-DAE0-43A0-BC78-65F02A2794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71A16-1C55-4839-8CDA-B2D0F09B73E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2590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 flipH="1">
            <a:off x="0" y="0"/>
            <a:ext cx="7970521" cy="6858000"/>
          </a:xfrm>
          <a:prstGeom prst="rect">
            <a:avLst/>
          </a:prstGeom>
          <a:solidFill>
            <a:srgbClr val="0056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720000" y="2543333"/>
            <a:ext cx="3658053" cy="92333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CN" sz="6000" dirty="0">
                <a:solidFill>
                  <a:schemeClr val="bg1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OSPF</a:t>
            </a:r>
            <a:r>
              <a:rPr lang="zh-CN" altLang="en-US" sz="6000" dirty="0">
                <a:solidFill>
                  <a:schemeClr val="bg1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协议</a:t>
            </a:r>
          </a:p>
        </p:txBody>
      </p:sp>
      <p:pic>
        <p:nvPicPr>
          <p:cNvPr id="7" name="图形 6"/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21090" y="544421"/>
            <a:ext cx="1250910" cy="360000"/>
          </a:xfrm>
          <a:prstGeom prst="rect">
            <a:avLst/>
          </a:prstGeom>
        </p:spPr>
      </p:pic>
      <p:cxnSp>
        <p:nvCxnSpPr>
          <p:cNvPr id="26" name="直接连接符 25"/>
          <p:cNvCxnSpPr/>
          <p:nvPr/>
        </p:nvCxnSpPr>
        <p:spPr>
          <a:xfrm>
            <a:off x="719999" y="3502109"/>
            <a:ext cx="5328000" cy="0"/>
          </a:xfrm>
          <a:prstGeom prst="line">
            <a:avLst/>
          </a:prstGeom>
          <a:ln w="12700"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/>
          <p:cNvSpPr txBox="1"/>
          <p:nvPr/>
        </p:nvSpPr>
        <p:spPr>
          <a:xfrm>
            <a:off x="1779585" y="3885095"/>
            <a:ext cx="1538883" cy="73866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黄倩怡</a:t>
            </a:r>
            <a:endParaRPr lang="en-US" altLang="zh-CN" sz="2400" dirty="0">
              <a:solidFill>
                <a:schemeClr val="bg1"/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计算机学院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19999" y="1896381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计算机网络实验课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12"/>
          <p:cNvSpPr txBox="1"/>
          <p:nvPr/>
        </p:nvSpPr>
        <p:spPr>
          <a:xfrm>
            <a:off x="720001" y="2534727"/>
            <a:ext cx="3658053" cy="92333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CN" sz="60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OSPF</a:t>
            </a:r>
            <a:r>
              <a:rPr lang="zh-CN" altLang="en-US" sz="60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报文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720001" y="1435577"/>
            <a:ext cx="746999" cy="73866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CN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03</a:t>
            </a:r>
            <a:endParaRPr lang="zh-CN" altLang="en-US" sz="4800" dirty="0">
              <a:solidFill>
                <a:schemeClr val="tx1">
                  <a:lumMod val="75000"/>
                  <a:lumOff val="25000"/>
                </a:schemeClr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cxnSp>
        <p:nvCxnSpPr>
          <p:cNvPr id="22" name="直接连接符 21"/>
          <p:cNvCxnSpPr/>
          <p:nvPr/>
        </p:nvCxnSpPr>
        <p:spPr>
          <a:xfrm>
            <a:off x="720001" y="2365289"/>
            <a:ext cx="293637" cy="0"/>
          </a:xfrm>
          <a:prstGeom prst="line">
            <a:avLst/>
          </a:prstGeom>
          <a:ln w="57150"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720000" y="3514767"/>
            <a:ext cx="3759853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4995" y="462811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报文结构</a:t>
            </a:r>
          </a:p>
        </p:txBody>
      </p:sp>
      <p:pic>
        <p:nvPicPr>
          <p:cNvPr id="5" name="图形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221090" y="544421"/>
            <a:ext cx="1250910" cy="3600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5698400" y="1330676"/>
            <a:ext cx="5858600" cy="1712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latin typeface="+mn-ea"/>
              </a:rPr>
              <a:t>OSPF</a:t>
            </a:r>
            <a:r>
              <a:rPr lang="zh-CN" altLang="en-US" dirty="0">
                <a:latin typeface="+mn-ea"/>
              </a:rPr>
              <a:t>的所有通信都通过其特定的报文格式进行。这些报文直接封装在</a:t>
            </a:r>
            <a:r>
              <a:rPr lang="en-US" altLang="zh-CN" dirty="0">
                <a:latin typeface="+mn-ea"/>
              </a:rPr>
              <a:t>IP</a:t>
            </a:r>
            <a:r>
              <a:rPr lang="zh-CN" altLang="en-US" dirty="0">
                <a:latin typeface="+mn-ea"/>
              </a:rPr>
              <a:t>报文内。每个</a:t>
            </a:r>
            <a:r>
              <a:rPr lang="en-US" altLang="zh-CN" dirty="0">
                <a:latin typeface="+mn-ea"/>
              </a:rPr>
              <a:t>OSPF</a:t>
            </a:r>
            <a:r>
              <a:rPr lang="zh-CN" altLang="en-US" dirty="0">
                <a:latin typeface="+mn-ea"/>
              </a:rPr>
              <a:t>报文都由一个统一格式的</a:t>
            </a:r>
            <a:r>
              <a:rPr lang="en-US" altLang="zh-CN" dirty="0">
                <a:latin typeface="+mn-ea"/>
              </a:rPr>
              <a:t>OSPF</a:t>
            </a:r>
            <a:r>
              <a:rPr lang="zh-CN" altLang="en-US" dirty="0">
                <a:latin typeface="+mn-ea"/>
              </a:rPr>
              <a:t>报文头开始，报头之后是具体的数据区，数据区的格式随报文类型的不同而变化。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-635000" y="3429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6" name="对象 5"/>
          <p:cNvGraphicFramePr>
            <a:graphicFrameLocks noChangeAspect="1"/>
          </p:cNvGraphicFramePr>
          <p:nvPr/>
        </p:nvGraphicFramePr>
        <p:xfrm>
          <a:off x="624995" y="1138034"/>
          <a:ext cx="4014638" cy="212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r:id="rId5" imgW="3991610" imgH="2552065" progId="Visio.Drawing.6">
                  <p:embed/>
                </p:oleObj>
              </mc:Choice>
              <mc:Fallback>
                <p:oleObj r:id="rId5" imgW="3991610" imgH="2552065" progId="Visio.Drawing.6">
                  <p:embed/>
                  <p:pic>
                    <p:nvPicPr>
                      <p:cNvPr id="6" name="对象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995" y="1138034"/>
                        <a:ext cx="4014638" cy="21244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827986" y="4155194"/>
            <a:ext cx="6130142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通用</a:t>
            </a: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rPr>
              <a:t>OSPF</a:t>
            </a: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头部关键字段:</a:t>
            </a:r>
            <a:endParaRPr kumimoji="0" lang="zh-CN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rPr>
              <a:t>Version</a:t>
            </a: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: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 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rPr>
              <a:t>OSPF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的版本号，当前为版本2。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rPr>
              <a:t>Type</a:t>
            </a: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: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 标识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rPr>
              <a:t>OSPF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报文的类型，共有5种。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rPr>
              <a:t>Area ID</a:t>
            </a: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: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 标识该报文产生的区域。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rPr>
              <a:t>Checksum</a:t>
            </a: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: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 用于校验整个报文的完整性。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rPr>
              <a:t>Au Type &amp; Authentication</a:t>
            </a: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: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 用于身份认证的相关信息。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80604020202020204" pitchFamily="34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624995" y="364255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14" name="对象 13"/>
          <p:cNvGraphicFramePr>
            <a:graphicFrameLocks noChangeAspect="1"/>
          </p:cNvGraphicFramePr>
          <p:nvPr/>
        </p:nvGraphicFramePr>
        <p:xfrm>
          <a:off x="876235" y="3609458"/>
          <a:ext cx="2782439" cy="3122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r:id="rId7" imgW="2912110" imgH="3295650" progId="Visio.Drawing.6">
                  <p:embed/>
                </p:oleObj>
              </mc:Choice>
              <mc:Fallback>
                <p:oleObj r:id="rId7" imgW="2912110" imgH="3295650" progId="Visio.Drawing.6">
                  <p:embed/>
                  <p:pic>
                    <p:nvPicPr>
                      <p:cNvPr id="14" name="对象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235" y="3609458"/>
                        <a:ext cx="2782439" cy="31227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4995" y="462811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报文类型</a:t>
            </a:r>
          </a:p>
        </p:txBody>
      </p:sp>
      <p:pic>
        <p:nvPicPr>
          <p:cNvPr id="5" name="图形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221090" y="544421"/>
            <a:ext cx="1250910" cy="360000"/>
          </a:xfrm>
          <a:prstGeom prst="rect">
            <a:avLst/>
          </a:prstGeom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4838" y="1123235"/>
            <a:ext cx="5374256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anose="02020603050405020304" pitchFamily="18" charset="0"/>
              </a:rPr>
              <a:t>OSPF</a:t>
            </a:r>
            <a:r>
              <a:rPr kumimoji="0" lang="zh-CN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</a:rPr>
              <a:t>定义了五种不同类型的报文，以完成从邻居发现到数据库同步的全部过程。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r>
              <a:rPr kumimoji="0" lang="zh-CN" altLang="zh-CN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anose="02020603050405020304" pitchFamily="18" charset="0"/>
              </a:rPr>
              <a:t>Hello</a:t>
            </a:r>
            <a:r>
              <a:rPr kumimoji="0" lang="zh-CN" altLang="zh-CN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</a:rPr>
              <a:t>报文</a:t>
            </a:r>
            <a:r>
              <a:rPr kumimoji="0" lang="en-US" altLang="zh-CN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</a:rPr>
              <a:t>(</a:t>
            </a:r>
            <a:r>
              <a:rPr kumimoji="0" lang="zh-CN" altLang="zh-CN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</a:rPr>
              <a:t>Type 1</a:t>
            </a:r>
            <a:r>
              <a:rPr kumimoji="0" lang="en-US" altLang="zh-CN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</a:rPr>
              <a:t>)</a:t>
            </a:r>
            <a:r>
              <a:rPr kumimoji="0" lang="zh-CN" altLang="zh-CN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</a:rPr>
              <a:t>:</a:t>
            </a:r>
            <a:r>
              <a:rPr kumimoji="0" lang="zh-CN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</a:rPr>
              <a:t> 用于建立和维护邻居关系，并在广播网络中选举DR。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</a:pPr>
            <a:r>
              <a:rPr kumimoji="0" lang="zh-CN" altLang="zh-CN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</a:rPr>
              <a:t>数据库描述报文</a:t>
            </a:r>
            <a:r>
              <a:rPr kumimoji="0" lang="en-US" altLang="zh-CN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</a:rPr>
              <a:t>(</a:t>
            </a:r>
            <a:r>
              <a:rPr kumimoji="0" lang="zh-CN" altLang="zh-CN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</a:rPr>
              <a:t>DD-Type 2</a:t>
            </a:r>
            <a:r>
              <a:rPr kumimoji="0" lang="en-US" altLang="zh-CN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</a:rPr>
              <a:t>)</a:t>
            </a:r>
            <a:r>
              <a:rPr kumimoji="0" lang="zh-CN" altLang="zh-CN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</a:rPr>
              <a:t>:</a:t>
            </a:r>
            <a:r>
              <a:rPr kumimoji="0" lang="zh-CN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</a:rPr>
              <a:t> 用于在数据库同步过程中，向邻居描述本地链路状态数据库的摘要信息。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</a:pPr>
            <a:r>
              <a:rPr kumimoji="0" lang="zh-CN" altLang="zh-CN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</a:rPr>
              <a:t>链路状态请求报文</a:t>
            </a:r>
            <a:r>
              <a:rPr lang="en-US" altLang="zh-CN" sz="1600" b="1" dirty="0">
                <a:latin typeface="宋体" pitchFamily="2" charset="-122"/>
                <a:ea typeface="宋体" pitchFamily="2" charset="-122"/>
                <a:cs typeface="Times New Roman" panose="02020603050405020304" pitchFamily="18" charset="0"/>
              </a:rPr>
              <a:t>(</a:t>
            </a:r>
            <a:r>
              <a:rPr lang="zh-CN" altLang="zh-CN" sz="1600" b="1" dirty="0">
                <a:latin typeface="宋体" pitchFamily="2" charset="-122"/>
                <a:ea typeface="宋体" pitchFamily="2" charset="-122"/>
                <a:cs typeface="Times New Roman" panose="02020603050405020304" pitchFamily="18" charset="0"/>
              </a:rPr>
              <a:t>LSR-Type 3</a:t>
            </a:r>
            <a:r>
              <a:rPr kumimoji="0" lang="en-US" altLang="zh-CN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anose="02020603050405020304" pitchFamily="18" charset="0"/>
              </a:rPr>
              <a:t>)</a:t>
            </a:r>
            <a:r>
              <a:rPr kumimoji="0" lang="zh-CN" altLang="zh-CN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</a:rPr>
              <a:t>:</a:t>
            </a:r>
            <a:r>
              <a:rPr kumimoji="0" lang="zh-CN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</a:rPr>
              <a:t> 当路由器发现自己的数据库信息不完整时，通过LSR向邻居请求特定的LSA。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</a:pPr>
            <a:r>
              <a:rPr kumimoji="0" lang="zh-CN" altLang="zh-CN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</a:rPr>
              <a:t>链路状态更新报文</a:t>
            </a:r>
            <a:r>
              <a:rPr lang="zh-CN" altLang="zh-CN" sz="1600" b="1" dirty="0">
                <a:latin typeface="宋体" pitchFamily="2" charset="-122"/>
                <a:ea typeface="宋体" pitchFamily="2" charset="-122"/>
              </a:rPr>
              <a:t>(LSU-Type 4)</a:t>
            </a:r>
            <a:r>
              <a:rPr kumimoji="0" lang="zh-CN" altLang="zh-CN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</a:rPr>
              <a:t>:</a:t>
            </a:r>
            <a:r>
              <a:rPr kumimoji="0" lang="zh-CN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</a:rPr>
              <a:t> 真正承载LSA详细信息的数据包，用于向邻居发送更新。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</a:pPr>
            <a:r>
              <a:rPr kumimoji="0" lang="zh-CN" altLang="zh-CN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</a:rPr>
              <a:t>链路状态确认报文</a:t>
            </a:r>
            <a:r>
              <a:rPr lang="zh-CN" altLang="zh-CN" sz="1600" b="1" dirty="0">
                <a:latin typeface="宋体" pitchFamily="2" charset="-122"/>
                <a:ea typeface="宋体" pitchFamily="2" charset="-122"/>
              </a:rPr>
              <a:t>(LSAck-Type 5): </a:t>
            </a:r>
            <a:r>
              <a:rPr kumimoji="0" lang="zh-CN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</a:rPr>
              <a:t>用于对收到的LSU报文进行确认，确保信息可靠传输。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8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4675" y="1520855"/>
            <a:ext cx="5267325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4995" y="462811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LSA</a:t>
            </a:r>
            <a:endParaRPr lang="zh-CN" altLang="en-US" sz="2400" dirty="0">
              <a:solidFill>
                <a:srgbClr val="00561F"/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pic>
        <p:nvPicPr>
          <p:cNvPr id="5" name="图形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221090" y="544421"/>
            <a:ext cx="1250910" cy="360000"/>
          </a:xfrm>
          <a:prstGeom prst="rect">
            <a:avLst/>
          </a:prstGeom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24994" y="1222755"/>
            <a:ext cx="656080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rPr>
              <a:t>LSA是OSPF的核心数据结构，每一个LSA都由一个通用头部来标识和管理。这个头部确保了每个LSA在网络中都具有唯一性，并能判断其新旧程度。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8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176513" y="1698297"/>
            <a:ext cx="1940485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7" name="对象 6"/>
          <p:cNvGraphicFramePr>
            <a:graphicFrameLocks noChangeAspect="1"/>
          </p:cNvGraphicFramePr>
          <p:nvPr/>
        </p:nvGraphicFramePr>
        <p:xfrm>
          <a:off x="624994" y="2423084"/>
          <a:ext cx="4628170" cy="339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r:id="rId5" imgW="3065780" imgH="2247265" progId="Visio.Drawing.6">
                  <p:embed/>
                </p:oleObj>
              </mc:Choice>
              <mc:Fallback>
                <p:oleObj r:id="rId5" imgW="3065780" imgH="2247265" progId="Visio.Drawing.6">
                  <p:embed/>
                  <p:pic>
                    <p:nvPicPr>
                      <p:cNvPr id="7" name="对象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994" y="2423084"/>
                        <a:ext cx="4628170" cy="3392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6392173" y="2652624"/>
            <a:ext cx="5365632" cy="282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zh-CN" sz="1800" dirty="0">
                <a:latin typeface="+mn-ea"/>
              </a:rPr>
              <a:t>LSA类型1 – 路由器LSA Router LSA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zh-CN" sz="1800" dirty="0">
                <a:latin typeface="+mn-ea"/>
              </a:rPr>
              <a:t>LSA类型2 – 网络LSA Network LSA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zh-CN" sz="1800" dirty="0">
                <a:latin typeface="+mn-ea"/>
              </a:rPr>
              <a:t>LSA类型3 – 网络汇总LSA Network Summary LSA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zh-CN" sz="1800" dirty="0">
                <a:latin typeface="+mn-ea"/>
              </a:rPr>
              <a:t>LSA类型4 – ASBR汇总LSA ASBR Summary LSA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zh-CN" sz="1800" dirty="0">
                <a:latin typeface="+mn-ea"/>
              </a:rPr>
              <a:t>LSA类型5 – 自治系统外部LSA AS External LSA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zh-CN" sz="1800" dirty="0">
                <a:latin typeface="+mn-ea"/>
              </a:rPr>
              <a:t>LSA类型7 – NSSA外部LSA NSSA External LSA</a:t>
            </a:r>
            <a:endParaRPr lang="zh-CN" altLang="en-US" dirty="0">
              <a:latin typeface="+mn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12"/>
          <p:cNvSpPr txBox="1"/>
          <p:nvPr/>
        </p:nvSpPr>
        <p:spPr>
          <a:xfrm>
            <a:off x="720001" y="2534727"/>
            <a:ext cx="5196935" cy="92333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CN" sz="60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OSPF</a:t>
            </a:r>
            <a:r>
              <a:rPr lang="zh-CN" altLang="en-US" sz="60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协议运行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720001" y="1435577"/>
            <a:ext cx="746999" cy="73866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CN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04</a:t>
            </a:r>
            <a:endParaRPr lang="zh-CN" altLang="en-US" sz="4800" dirty="0">
              <a:solidFill>
                <a:schemeClr val="tx1">
                  <a:lumMod val="75000"/>
                  <a:lumOff val="25000"/>
                </a:schemeClr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cxnSp>
        <p:nvCxnSpPr>
          <p:cNvPr id="22" name="直接连接符 21"/>
          <p:cNvCxnSpPr/>
          <p:nvPr/>
        </p:nvCxnSpPr>
        <p:spPr>
          <a:xfrm>
            <a:off x="720001" y="2365289"/>
            <a:ext cx="293637" cy="0"/>
          </a:xfrm>
          <a:prstGeom prst="line">
            <a:avLst/>
          </a:prstGeom>
          <a:ln w="57150"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720000" y="3514767"/>
            <a:ext cx="3759853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4995" y="462811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运行过程</a:t>
            </a:r>
          </a:p>
        </p:txBody>
      </p:sp>
      <p:pic>
        <p:nvPicPr>
          <p:cNvPr id="5" name="图形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221090" y="544421"/>
            <a:ext cx="1250910" cy="3600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624995" y="1193884"/>
            <a:ext cx="8499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+mj-lt"/>
              </a:rPr>
              <a:t>OSPF</a:t>
            </a:r>
            <a:r>
              <a:rPr lang="zh-CN" altLang="en-US" dirty="0">
                <a:latin typeface="+mj-lt"/>
              </a:rPr>
              <a:t>路由器之间建立关系的过程是一个严谨的状态机模型，从最初的</a:t>
            </a:r>
            <a:r>
              <a:rPr lang="en-US" altLang="zh-CN" dirty="0">
                <a:latin typeface="+mj-lt"/>
              </a:rPr>
              <a:t>Down</a:t>
            </a:r>
            <a:r>
              <a:rPr lang="zh-CN" altLang="en-US" dirty="0">
                <a:latin typeface="+mj-lt"/>
              </a:rPr>
              <a:t>状态开始，直到建立完全的邻接关系。</a:t>
            </a:r>
            <a:endParaRPr lang="en-US" altLang="zh-CN" dirty="0">
              <a:latin typeface="+mj-lt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24995" y="1956974"/>
            <a:ext cx="4766514" cy="4108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Down: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这是初始状态，表示在规定时间内没有从邻居收到任何信息。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Init: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在此状态，路由器已收到邻居发来的Hello包，但自身的IP地址还未出现在对方的Hello包中，表示双向通信尚未建立。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2-Way: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在这个状态，路由器看到自身已经存在于邻居的Hello包内，标志着双向通信已经建立 。指定路由器（DR）和备份指定路由器（BDR）的选择正是在这个状态完成的。</a:t>
            </a:r>
            <a:endParaRPr kumimoji="0" lang="en-US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zh-CN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80604020202020204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109623"/>
            <a:ext cx="5267325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4995" y="462811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运行过程</a:t>
            </a:r>
          </a:p>
        </p:txBody>
      </p:sp>
      <p:pic>
        <p:nvPicPr>
          <p:cNvPr id="5" name="图形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221090" y="544421"/>
            <a:ext cx="1250910" cy="3600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624995" y="1354667"/>
            <a:ext cx="67225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当双向通信建立后，路由器会根据网络类型等因素决定是否需要进入数据库同步阶段，以建立完全的邻接关系。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24995" y="2133972"/>
            <a:ext cx="6078108" cy="4108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rPr>
              <a:t>Exstart: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rPr>
              <a:t> 这是建立邻接关系的第一个步骤。在此状态，路由器决定用于数据交换的初始DD报文序列号，并确定主从（Master/Slave）关系。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rPr>
              <a:t>Exchange: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rPr>
              <a:t> 在此状态，路由器通过发送DD报文来交换链路状态信息的摘要。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rPr>
              <a:t>Loading: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rPr>
              <a:t> 路由器会根据对比发现的新的或过期的LSA，向邻居发送LSR请求，并等待对方的LSU应答。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rPr>
              <a:t>Full: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rPr>
              <a:t> 这是邻接关系的最终状态，此时两台路由器的链路状态数据库已经完全一致并同步。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80604020202020204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210173"/>
            <a:ext cx="5267325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4995" y="462811"/>
            <a:ext cx="32480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SPF</a:t>
            </a:r>
            <a:r>
              <a:rPr lang="zh-CN" altLang="en-US" sz="24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算法与路由表构建</a:t>
            </a:r>
          </a:p>
        </p:txBody>
      </p:sp>
      <p:pic>
        <p:nvPicPr>
          <p:cNvPr id="5" name="图形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221090" y="544421"/>
            <a:ext cx="1250910" cy="3600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624995" y="1447801"/>
            <a:ext cx="5522821" cy="3789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当链路状态数据库（</a:t>
            </a:r>
            <a:r>
              <a:rPr lang="en-US" altLang="zh-CN" dirty="0"/>
              <a:t>LSDB</a:t>
            </a:r>
            <a:r>
              <a:rPr lang="zh-CN" altLang="en-US" dirty="0"/>
              <a:t>）同步完成后，每台路由器都会独立执行</a:t>
            </a:r>
            <a:r>
              <a:rPr lang="en-US" altLang="zh-CN" dirty="0"/>
              <a:t>SPF</a:t>
            </a:r>
            <a:r>
              <a:rPr lang="zh-CN" altLang="en-US" dirty="0"/>
              <a:t>算法来构建自己的路由表。这个过程分为几个步骤：首先，路由器将收集到的所有</a:t>
            </a:r>
            <a:r>
              <a:rPr lang="en-US" altLang="zh-CN" dirty="0"/>
              <a:t>LSA</a:t>
            </a:r>
            <a:r>
              <a:rPr lang="zh-CN" altLang="en-US" dirty="0"/>
              <a:t>组合成一个完整的</a:t>
            </a:r>
            <a:r>
              <a:rPr lang="en-US" altLang="zh-CN" dirty="0"/>
              <a:t>LSDB</a:t>
            </a:r>
            <a:r>
              <a:rPr lang="zh-CN" altLang="en-US" dirty="0"/>
              <a:t>，这个数据库就是对整个区域网络拓扑的描述。接着，路由器将这个数据库转换为一张带“权”的有向图。最后，每台路由器在这张图上，以自己为根节点，使用</a:t>
            </a:r>
            <a:r>
              <a:rPr lang="en-US" altLang="zh-CN" dirty="0"/>
              <a:t>SPF</a:t>
            </a:r>
            <a:r>
              <a:rPr lang="zh-CN" altLang="en-US" dirty="0"/>
              <a:t>算法计算出到达每个目的地的最短路径树。这棵树的结果最终被用来生成路由表条目。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495" y="1210734"/>
            <a:ext cx="4267200" cy="36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4995" y="462811"/>
            <a:ext cx="16466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OSPF</a:t>
            </a:r>
            <a:r>
              <a:rPr lang="zh-CN" altLang="en-US" sz="24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收敛</a:t>
            </a:r>
          </a:p>
        </p:txBody>
      </p:sp>
      <p:pic>
        <p:nvPicPr>
          <p:cNvPr id="5" name="图形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221090" y="544421"/>
            <a:ext cx="1250910" cy="3600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624995" y="1456267"/>
            <a:ext cx="11160605" cy="1712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路由收敛是指当网络拓扑发生变化（如路由器或链路故障）后，网络中的路由器重新计算路由并达到稳定状态的过程。与一些需要经历漫长等待过程的协议不同，</a:t>
            </a:r>
            <a:r>
              <a:rPr lang="en-US" altLang="zh-CN" dirty="0"/>
              <a:t>OSPF</a:t>
            </a:r>
            <a:r>
              <a:rPr lang="zh-CN" altLang="en-US" dirty="0"/>
              <a:t>的收敛非常迅速。一旦网络中发生任何变化，会立刻有相应类型的</a:t>
            </a:r>
            <a:r>
              <a:rPr lang="en-US" altLang="zh-CN" dirty="0"/>
              <a:t>LSA</a:t>
            </a:r>
            <a:r>
              <a:rPr lang="zh-CN" altLang="en-US" dirty="0"/>
              <a:t>被发送出去。各个路由器收集到新的</a:t>
            </a:r>
            <a:r>
              <a:rPr lang="en-US" altLang="zh-CN" dirty="0"/>
              <a:t>LSA</a:t>
            </a:r>
            <a:r>
              <a:rPr lang="zh-CN" altLang="en-US" dirty="0"/>
              <a:t>后，会很快地对更新后的</a:t>
            </a:r>
            <a:r>
              <a:rPr lang="en-US" altLang="zh-CN" dirty="0"/>
              <a:t>LSDB</a:t>
            </a:r>
            <a:r>
              <a:rPr lang="zh-CN" altLang="en-US" dirty="0"/>
              <a:t>重新进行</a:t>
            </a:r>
            <a:r>
              <a:rPr lang="en-US" altLang="zh-CN" dirty="0"/>
              <a:t>SPF</a:t>
            </a:r>
            <a:r>
              <a:rPr lang="zh-CN" altLang="en-US" dirty="0"/>
              <a:t>计算，并生成新的路由表。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12"/>
          <p:cNvSpPr txBox="1"/>
          <p:nvPr/>
        </p:nvSpPr>
        <p:spPr>
          <a:xfrm>
            <a:off x="720001" y="2534727"/>
            <a:ext cx="5196935" cy="92333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CN" sz="60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OSPF</a:t>
            </a:r>
            <a:r>
              <a:rPr lang="zh-CN" altLang="en-US" sz="60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设计概念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720001" y="1435577"/>
            <a:ext cx="746999" cy="73866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CN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05</a:t>
            </a:r>
            <a:endParaRPr lang="zh-CN" altLang="en-US" sz="4800" dirty="0">
              <a:solidFill>
                <a:schemeClr val="tx1">
                  <a:lumMod val="75000"/>
                  <a:lumOff val="25000"/>
                </a:schemeClr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cxnSp>
        <p:nvCxnSpPr>
          <p:cNvPr id="22" name="直接连接符 21"/>
          <p:cNvCxnSpPr/>
          <p:nvPr/>
        </p:nvCxnSpPr>
        <p:spPr>
          <a:xfrm>
            <a:off x="720001" y="2365289"/>
            <a:ext cx="293637" cy="0"/>
          </a:xfrm>
          <a:prstGeom prst="line">
            <a:avLst/>
          </a:prstGeom>
          <a:ln w="57150"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720000" y="3514767"/>
            <a:ext cx="3759853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67"/>
          <p:cNvSpPr txBox="1"/>
          <p:nvPr/>
        </p:nvSpPr>
        <p:spPr>
          <a:xfrm>
            <a:off x="609932" y="4572107"/>
            <a:ext cx="1779976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OSPF</a:t>
            </a:r>
            <a:r>
              <a:rPr lang="zh-CN" altLang="en-US" sz="20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协议概述</a:t>
            </a:r>
          </a:p>
        </p:txBody>
      </p:sp>
      <p:cxnSp>
        <p:nvCxnSpPr>
          <p:cNvPr id="6" name="直接连接符 5"/>
          <p:cNvCxnSpPr/>
          <p:nvPr/>
        </p:nvCxnSpPr>
        <p:spPr>
          <a:xfrm>
            <a:off x="653477" y="5325676"/>
            <a:ext cx="347731" cy="0"/>
          </a:xfrm>
          <a:prstGeom prst="line">
            <a:avLst/>
          </a:prstGeom>
          <a:ln w="25400">
            <a:solidFill>
              <a:srgbClr val="0056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71"/>
          <p:cNvSpPr txBox="1"/>
          <p:nvPr/>
        </p:nvSpPr>
        <p:spPr>
          <a:xfrm>
            <a:off x="645578" y="3795640"/>
            <a:ext cx="67848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dirty="0">
                <a:ln>
                  <a:noFill/>
                </a:ln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01</a:t>
            </a:r>
            <a:endParaRPr lang="zh-CN" altLang="en-US" sz="2400" dirty="0">
              <a:ln>
                <a:noFill/>
              </a:ln>
              <a:solidFill>
                <a:srgbClr val="00561F"/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8" name="文本框 9"/>
          <p:cNvSpPr txBox="1"/>
          <p:nvPr/>
        </p:nvSpPr>
        <p:spPr>
          <a:xfrm>
            <a:off x="2909413" y="4523722"/>
            <a:ext cx="1779976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OSPF</a:t>
            </a:r>
            <a:r>
              <a:rPr lang="zh-CN" altLang="en-US" sz="20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关键概念</a:t>
            </a:r>
          </a:p>
        </p:txBody>
      </p:sp>
      <p:cxnSp>
        <p:nvCxnSpPr>
          <p:cNvPr id="12" name="直接连接符 11"/>
          <p:cNvCxnSpPr/>
          <p:nvPr/>
        </p:nvCxnSpPr>
        <p:spPr>
          <a:xfrm>
            <a:off x="2952958" y="5277291"/>
            <a:ext cx="347731" cy="0"/>
          </a:xfrm>
          <a:prstGeom prst="line">
            <a:avLst/>
          </a:prstGeom>
          <a:ln w="25400">
            <a:solidFill>
              <a:srgbClr val="0056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8"/>
          <p:cNvSpPr txBox="1"/>
          <p:nvPr/>
        </p:nvSpPr>
        <p:spPr>
          <a:xfrm>
            <a:off x="2945059" y="3747255"/>
            <a:ext cx="67848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dirty="0">
                <a:ln>
                  <a:noFill/>
                </a:ln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02</a:t>
            </a:r>
            <a:endParaRPr lang="zh-CN" altLang="en-US" sz="2400" dirty="0">
              <a:ln>
                <a:noFill/>
              </a:ln>
              <a:solidFill>
                <a:srgbClr val="00561F"/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15" name="文本框 22"/>
          <p:cNvSpPr txBox="1"/>
          <p:nvPr/>
        </p:nvSpPr>
        <p:spPr>
          <a:xfrm>
            <a:off x="5291461" y="4523722"/>
            <a:ext cx="2024468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OSPF</a:t>
            </a:r>
            <a:r>
              <a:rPr lang="zh-CN" altLang="en-US" sz="20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报文</a:t>
            </a:r>
          </a:p>
        </p:txBody>
      </p:sp>
      <p:cxnSp>
        <p:nvCxnSpPr>
          <p:cNvPr id="18" name="直接连接符 17"/>
          <p:cNvCxnSpPr/>
          <p:nvPr/>
        </p:nvCxnSpPr>
        <p:spPr>
          <a:xfrm>
            <a:off x="5335006" y="5277291"/>
            <a:ext cx="347731" cy="0"/>
          </a:xfrm>
          <a:prstGeom prst="line">
            <a:avLst/>
          </a:prstGeom>
          <a:ln w="25400">
            <a:solidFill>
              <a:srgbClr val="0056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27"/>
          <p:cNvSpPr txBox="1"/>
          <p:nvPr/>
        </p:nvSpPr>
        <p:spPr>
          <a:xfrm>
            <a:off x="5327107" y="3747255"/>
            <a:ext cx="67848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dirty="0">
                <a:ln>
                  <a:noFill/>
                </a:ln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03</a:t>
            </a:r>
            <a:endParaRPr lang="zh-CN" altLang="en-US" sz="2400" dirty="0">
              <a:ln>
                <a:noFill/>
              </a:ln>
              <a:solidFill>
                <a:srgbClr val="00561F"/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20" name="文本框 39"/>
          <p:cNvSpPr txBox="1"/>
          <p:nvPr/>
        </p:nvSpPr>
        <p:spPr>
          <a:xfrm>
            <a:off x="7458084" y="4523722"/>
            <a:ext cx="1957372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OSPF</a:t>
            </a:r>
            <a:r>
              <a:rPr lang="zh-CN" altLang="en-US" sz="20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运行过程</a:t>
            </a:r>
          </a:p>
        </p:txBody>
      </p:sp>
      <p:cxnSp>
        <p:nvCxnSpPr>
          <p:cNvPr id="23" name="直接连接符 22"/>
          <p:cNvCxnSpPr/>
          <p:nvPr/>
        </p:nvCxnSpPr>
        <p:spPr>
          <a:xfrm>
            <a:off x="7501629" y="5277291"/>
            <a:ext cx="347731" cy="0"/>
          </a:xfrm>
          <a:prstGeom prst="line">
            <a:avLst/>
          </a:prstGeom>
          <a:ln w="25400">
            <a:solidFill>
              <a:srgbClr val="0056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44"/>
          <p:cNvSpPr txBox="1"/>
          <p:nvPr/>
        </p:nvSpPr>
        <p:spPr>
          <a:xfrm>
            <a:off x="7493730" y="3747255"/>
            <a:ext cx="67848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dirty="0">
                <a:ln>
                  <a:noFill/>
                </a:ln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04</a:t>
            </a:r>
            <a:endParaRPr lang="zh-CN" altLang="en-US" sz="2400" dirty="0">
              <a:ln>
                <a:noFill/>
              </a:ln>
              <a:solidFill>
                <a:srgbClr val="00561F"/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599426" y="1265741"/>
            <a:ext cx="1538883" cy="92333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zh-CN" altLang="en-US" sz="6000" dirty="0"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目录</a:t>
            </a:r>
          </a:p>
        </p:txBody>
      </p:sp>
      <p:sp>
        <p:nvSpPr>
          <p:cNvPr id="49" name="文本框 48"/>
          <p:cNvSpPr txBox="1"/>
          <p:nvPr/>
        </p:nvSpPr>
        <p:spPr>
          <a:xfrm>
            <a:off x="2331799" y="1574135"/>
            <a:ext cx="2475999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CN" sz="4000" dirty="0"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Contents</a:t>
            </a:r>
            <a:endParaRPr lang="zh-CN" altLang="en-US" sz="4000" dirty="0"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cxnSp>
        <p:nvCxnSpPr>
          <p:cNvPr id="53" name="直接连接符 52"/>
          <p:cNvCxnSpPr/>
          <p:nvPr/>
        </p:nvCxnSpPr>
        <p:spPr>
          <a:xfrm>
            <a:off x="726196" y="6318000"/>
            <a:ext cx="10739609" cy="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连接符 55"/>
          <p:cNvCxnSpPr/>
          <p:nvPr/>
        </p:nvCxnSpPr>
        <p:spPr>
          <a:xfrm>
            <a:off x="720000" y="2190306"/>
            <a:ext cx="394205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39"/>
          <p:cNvSpPr txBox="1"/>
          <p:nvPr/>
        </p:nvSpPr>
        <p:spPr>
          <a:xfrm>
            <a:off x="10044179" y="4523722"/>
            <a:ext cx="1957372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OSPF</a:t>
            </a:r>
            <a:r>
              <a:rPr lang="zh-CN" altLang="en-US" sz="20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设计原则</a:t>
            </a:r>
          </a:p>
        </p:txBody>
      </p:sp>
      <p:cxnSp>
        <p:nvCxnSpPr>
          <p:cNvPr id="4" name="直接连接符 3"/>
          <p:cNvCxnSpPr/>
          <p:nvPr/>
        </p:nvCxnSpPr>
        <p:spPr>
          <a:xfrm>
            <a:off x="10087724" y="5277291"/>
            <a:ext cx="347731" cy="0"/>
          </a:xfrm>
          <a:prstGeom prst="line">
            <a:avLst/>
          </a:prstGeom>
          <a:ln w="25400">
            <a:solidFill>
              <a:srgbClr val="0056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4"/>
          <p:cNvSpPr txBox="1"/>
          <p:nvPr/>
        </p:nvSpPr>
        <p:spPr>
          <a:xfrm>
            <a:off x="10079825" y="3747255"/>
            <a:ext cx="67848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dirty="0">
                <a:ln>
                  <a:noFill/>
                </a:ln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0</a:t>
            </a:r>
            <a:r>
              <a:rPr lang="en-US" altLang="zh-CN" sz="24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5</a:t>
            </a:r>
            <a:endParaRPr lang="zh-CN" altLang="en-US" sz="2400" dirty="0">
              <a:ln>
                <a:noFill/>
              </a:ln>
              <a:solidFill>
                <a:srgbClr val="00561F"/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4995" y="462811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区域划分</a:t>
            </a:r>
          </a:p>
        </p:txBody>
      </p:sp>
      <p:pic>
        <p:nvPicPr>
          <p:cNvPr id="5" name="图形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221090" y="544421"/>
            <a:ext cx="1250910" cy="3600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624995" y="1405466"/>
            <a:ext cx="5174671" cy="3789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随着网络规模的扩大，如果所有路由器都运行在单一区域内，路由器的负担会急剧增加。这主要体现在三个方面：链路状态数据库（</a:t>
            </a:r>
            <a:r>
              <a:rPr lang="en-US" altLang="zh-CN" dirty="0"/>
              <a:t>LSDB</a:t>
            </a:r>
            <a:r>
              <a:rPr lang="zh-CN" altLang="en-US" dirty="0"/>
              <a:t>）会变得非常庞大，消耗大量路由器内存 ；任何微小的拓扑变化都会引发全网范围的</a:t>
            </a:r>
            <a:r>
              <a:rPr lang="en-US" altLang="zh-CN" dirty="0"/>
              <a:t>SPF</a:t>
            </a:r>
            <a:r>
              <a:rPr lang="zh-CN" altLang="en-US" dirty="0"/>
              <a:t>算法重算，占用大量</a:t>
            </a:r>
            <a:r>
              <a:rPr lang="en-US" altLang="zh-CN" dirty="0"/>
              <a:t>CPU</a:t>
            </a:r>
            <a:r>
              <a:rPr lang="zh-CN" altLang="en-US" dirty="0"/>
              <a:t>资源 ；</a:t>
            </a:r>
            <a:r>
              <a:rPr lang="en-US" altLang="zh-CN" dirty="0"/>
              <a:t>LSA</a:t>
            </a:r>
            <a:r>
              <a:rPr lang="zh-CN" altLang="en-US" dirty="0"/>
              <a:t>的洪泛（</a:t>
            </a:r>
            <a:r>
              <a:rPr lang="en-US" altLang="zh-CN" dirty="0"/>
              <a:t>Flooding</a:t>
            </a:r>
            <a:r>
              <a:rPr lang="zh-CN" altLang="en-US" dirty="0"/>
              <a:t>）也会消耗更多的网络带宽。因此，对网络进行区域划分，可以有效地将路由变化的影响范围限制在局部，实现网络体系化，并增强网络的可扩展性。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53"/>
          <a:stretch>
            <a:fillRect/>
          </a:stretch>
        </p:blipFill>
        <p:spPr bwMode="auto">
          <a:xfrm>
            <a:off x="6096000" y="1714500"/>
            <a:ext cx="526732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4995" y="462811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合理规划</a:t>
            </a:r>
          </a:p>
        </p:txBody>
      </p:sp>
      <p:pic>
        <p:nvPicPr>
          <p:cNvPr id="5" name="图形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221090" y="544421"/>
            <a:ext cx="1250910" cy="360000"/>
          </a:xfrm>
          <a:prstGeom prst="rect">
            <a:avLst/>
          </a:prstGeom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24995" y="1354478"/>
            <a:ext cx="11270672" cy="2958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每个区域的路由器数量: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 一个区域内应包含多少台路由器并没有固定标准，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根据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区域类型、路由器CPU能力、链路状况以及外部LSA的数量等</a:t>
            </a:r>
            <a:r>
              <a:rPr lang="zh-CN" altLang="en-US" dirty="0">
                <a:latin typeface="+mn-ea"/>
              </a:rPr>
              <a:t>因素合理设定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。</a:t>
            </a:r>
            <a:endParaRPr kumimoji="0" lang="en-US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zh-CN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LAN上的邻居数量: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 连接在同一个局域网上的路由器数目也非常重要 。每个LAN上的邻居越少，DR和BDR需要建立的邻接关系就越少，其资源消耗也就越低。</a:t>
            </a:r>
            <a:endParaRPr kumimoji="0" lang="en-US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zh-CN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DR的选择: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 应避免让跨越多个网段的路由器成为DR，因为这可能导致该路由器因处理多个网段的LSA而过载。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4995" y="462811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关注核心设备</a:t>
            </a:r>
          </a:p>
        </p:txBody>
      </p:sp>
      <p:pic>
        <p:nvPicPr>
          <p:cNvPr id="5" name="图形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221090" y="544421"/>
            <a:ext cx="1250910" cy="360000"/>
          </a:xfrm>
          <a:prstGeom prst="rect">
            <a:avLst/>
          </a:prstGeom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24995" y="1287375"/>
            <a:ext cx="11205713" cy="2127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ABR连接的区域数量: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每个ABR都需要为它所连接的所有区域维护一份独立的链路状态数据库。如果一个ABR连接的区域过多，会严重影响其性能。</a:t>
            </a:r>
            <a:endParaRPr kumimoji="0" lang="en-US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zh-CN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路由器自身性能: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OSPF协议的内存开销主要来自路由表和LSDB。如果网络中引入了大量的外部路由，内存开销将显著增加。同时，SPF是一种CPU密集型算法，拓扑变化过于频繁将导致CPU持续高负荷运行。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4995" y="462811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优化路由信息</a:t>
            </a:r>
          </a:p>
        </p:txBody>
      </p:sp>
      <p:pic>
        <p:nvPicPr>
          <p:cNvPr id="5" name="图形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221090" y="544421"/>
            <a:ext cx="1250910" cy="36000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624995" y="1563638"/>
            <a:ext cx="10847005" cy="25431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zh-CN" altLang="en-US" b="1" dirty="0">
                <a:latin typeface="+mn-ea"/>
              </a:rPr>
              <a:t>优良的地址规划</a:t>
            </a:r>
            <a:r>
              <a:rPr lang="en-US" altLang="zh-CN" b="1" dirty="0">
                <a:latin typeface="+mn-ea"/>
              </a:rPr>
              <a:t>: </a:t>
            </a:r>
            <a:r>
              <a:rPr lang="zh-CN" altLang="en-US" dirty="0">
                <a:latin typeface="+mn-ea"/>
              </a:rPr>
              <a:t>进行层次化的</a:t>
            </a:r>
            <a:r>
              <a:rPr lang="en-US" altLang="zh-CN" dirty="0">
                <a:latin typeface="+mn-ea"/>
              </a:rPr>
              <a:t>IP</a:t>
            </a:r>
            <a:r>
              <a:rPr lang="zh-CN" altLang="en-US" dirty="0">
                <a:latin typeface="+mn-ea"/>
              </a:rPr>
              <a:t>地址规划，使其与</a:t>
            </a:r>
            <a:r>
              <a:rPr lang="en-US" altLang="zh-CN" dirty="0">
                <a:latin typeface="+mn-ea"/>
              </a:rPr>
              <a:t>OSPF</a:t>
            </a:r>
            <a:r>
              <a:rPr lang="zh-CN" altLang="en-US" dirty="0">
                <a:latin typeface="+mn-ea"/>
              </a:rPr>
              <a:t>的区域结构相匹配，这有利于在</a:t>
            </a:r>
            <a:r>
              <a:rPr lang="en-US" altLang="zh-CN" dirty="0">
                <a:latin typeface="+mn-ea"/>
              </a:rPr>
              <a:t>ABR</a:t>
            </a:r>
            <a:r>
              <a:rPr lang="zh-CN" altLang="en-US" dirty="0">
                <a:latin typeface="+mn-ea"/>
              </a:rPr>
              <a:t>和</a:t>
            </a:r>
            <a:r>
              <a:rPr lang="en-US" altLang="zh-CN" dirty="0">
                <a:latin typeface="+mn-ea"/>
              </a:rPr>
              <a:t>ASBR</a:t>
            </a:r>
            <a:r>
              <a:rPr lang="zh-CN" altLang="en-US" dirty="0">
                <a:latin typeface="+mn-ea"/>
              </a:rPr>
              <a:t>上进行路由聚合</a:t>
            </a:r>
            <a:r>
              <a:rPr lang="en-US" altLang="zh-CN" dirty="0">
                <a:latin typeface="+mn-ea"/>
              </a:rPr>
              <a:t>(Summarization)</a:t>
            </a:r>
            <a:r>
              <a:rPr lang="zh-CN" altLang="en-US" dirty="0">
                <a:latin typeface="+mn-ea"/>
              </a:rPr>
              <a:t>，从而减少</a:t>
            </a:r>
            <a:r>
              <a:rPr lang="en-US" altLang="zh-CN" dirty="0">
                <a:latin typeface="+mn-ea"/>
              </a:rPr>
              <a:t>LSA</a:t>
            </a:r>
            <a:r>
              <a:rPr lang="zh-CN" altLang="en-US" dirty="0">
                <a:latin typeface="+mn-ea"/>
              </a:rPr>
              <a:t>的数量，减轻核心路由器的负担。</a:t>
            </a:r>
            <a:endParaRPr lang="en-US" altLang="zh-CN" dirty="0">
              <a:latin typeface="+mn-ea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zh-CN" altLang="zh-CN" dirty="0">
              <a:latin typeface="+mn-ea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zh-CN" altLang="en-US" b="1" dirty="0">
                <a:latin typeface="+mn-ea"/>
              </a:rPr>
              <a:t>正确控制路由重分布</a:t>
            </a:r>
            <a:r>
              <a:rPr lang="zh-CN" altLang="zh-CN" b="1" dirty="0">
                <a:latin typeface="+mn-ea"/>
              </a:rPr>
              <a:t>:</a:t>
            </a:r>
            <a:r>
              <a:rPr lang="en-US" altLang="zh-CN" b="1" dirty="0">
                <a:latin typeface="+mn-ea"/>
              </a:rPr>
              <a:t> </a:t>
            </a:r>
            <a:r>
              <a:rPr lang="zh-CN" altLang="en-US" dirty="0">
                <a:latin typeface="+mn-ea"/>
              </a:rPr>
              <a:t>将外部路由引入</a:t>
            </a:r>
            <a:r>
              <a:rPr lang="en-US" altLang="zh-CN" dirty="0">
                <a:latin typeface="+mn-ea"/>
              </a:rPr>
              <a:t>OSPF</a:t>
            </a:r>
            <a:r>
              <a:rPr lang="zh-CN" altLang="en-US" dirty="0">
                <a:latin typeface="+mn-ea"/>
              </a:rPr>
              <a:t>时必须谨慎，应使用路由策略</a:t>
            </a:r>
            <a:r>
              <a:rPr lang="en-US" altLang="zh-CN" dirty="0">
                <a:latin typeface="+mn-ea"/>
              </a:rPr>
              <a:t>(</a:t>
            </a:r>
            <a:r>
              <a:rPr lang="zh-CN" altLang="en-US" dirty="0">
                <a:latin typeface="+mn-ea"/>
              </a:rPr>
              <a:t>如</a:t>
            </a:r>
            <a:r>
              <a:rPr lang="en-US" altLang="zh-CN" dirty="0">
                <a:latin typeface="+mn-ea"/>
              </a:rPr>
              <a:t>route-map, distribute-list)</a:t>
            </a:r>
            <a:r>
              <a:rPr lang="zh-CN" altLang="en-US" dirty="0">
                <a:latin typeface="+mn-ea"/>
              </a:rPr>
              <a:t>过滤掉不必要的外部路由，只引入真正需要的路由，并且合理设置引入路由的</a:t>
            </a:r>
            <a:r>
              <a:rPr lang="en-US" altLang="zh-CN" dirty="0">
                <a:latin typeface="+mn-ea"/>
              </a:rPr>
              <a:t>Metric</a:t>
            </a:r>
            <a:r>
              <a:rPr lang="zh-CN" altLang="en-US" dirty="0">
                <a:latin typeface="+mn-ea"/>
              </a:rPr>
              <a:t>和</a:t>
            </a:r>
            <a:r>
              <a:rPr lang="en-US" altLang="zh-CN" dirty="0">
                <a:latin typeface="+mn-ea"/>
              </a:rPr>
              <a:t>Metric-Type(E1/E2)</a:t>
            </a:r>
            <a:r>
              <a:rPr lang="zh-CN" altLang="en-US" dirty="0">
                <a:latin typeface="+mn-ea"/>
              </a:rPr>
              <a:t>，以实现精确的路径选择。</a:t>
            </a:r>
            <a:endParaRPr lang="zh-CN" altLang="zh-CN" dirty="0">
              <a:latin typeface="+mn-e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4995" y="462811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总结</a:t>
            </a:r>
          </a:p>
        </p:txBody>
      </p:sp>
      <p:pic>
        <p:nvPicPr>
          <p:cNvPr id="5" name="图形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221090" y="544421"/>
            <a:ext cx="1250910" cy="360000"/>
          </a:xfrm>
          <a:prstGeom prst="rect">
            <a:avLst/>
          </a:prstGeom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24995" y="1579581"/>
            <a:ext cx="10671744" cy="2125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rPr>
              <a:t>本次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rPr>
              <a:t>课程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rPr>
              <a:t>深入探讨了OSPF协议的理论核心。</a:t>
            </a:r>
            <a:endParaRPr kumimoji="0" lang="en-US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8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rPr>
              <a:t>OSPF作为一种功能强大的链路状态协议，其核心工作机制是</a:t>
            </a: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rPr>
              <a:t>发现邻居 -&gt; 同步LSDB -&gt; 运行SPF算法 -&gt; 生成路由表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rPr>
              <a:t>。其中，</a:t>
            </a: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rPr>
              <a:t>LSA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rPr>
              <a:t>是构建网络拓扑的基石，而</a:t>
            </a: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rPr>
              <a:t>区域划分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rPr>
              <a:t>则是OSPF实现大规模网络扩展性的精髓所在。一个成功的OSPF网络，离不开</a:t>
            </a: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rPr>
              <a:t>合理的区域规划、精细的地址规划、以及对路由器性能和路由策略的综合考量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rPr>
              <a:t> 。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4995" y="462811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本次实验</a:t>
            </a:r>
          </a:p>
        </p:txBody>
      </p:sp>
      <p:pic>
        <p:nvPicPr>
          <p:cNvPr id="5" name="图形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221090" y="544421"/>
            <a:ext cx="1250910" cy="360000"/>
          </a:xfrm>
          <a:prstGeom prst="rect">
            <a:avLst/>
          </a:prstGeom>
        </p:spPr>
      </p:pic>
      <p:pic>
        <p:nvPicPr>
          <p:cNvPr id="6" name="图片 5" descr="/tablet/Download/未命名绘图.drawio (2).png未命名绘图.drawio (2)"/>
          <p:cNvPicPr>
            <a:picLocks noChangeAspect="1"/>
          </p:cNvPicPr>
          <p:nvPr/>
        </p:nvPicPr>
        <p:blipFill>
          <a:blip r:embed="rId4"/>
          <a:srcRect t="4736" b="-959"/>
          <a:stretch>
            <a:fillRect/>
          </a:stretch>
        </p:blipFill>
        <p:spPr>
          <a:xfrm>
            <a:off x="879475" y="1583055"/>
            <a:ext cx="8729345" cy="175958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3682208" y="4453907"/>
            <a:ext cx="6927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为了避免校园网和实验网互相干扰，实验过程中需要</a:t>
            </a:r>
            <a:r>
              <a:rPr lang="zh-CN" altLang="en-US" b="1" i="1" u="sng" dirty="0">
                <a:solidFill>
                  <a:srgbClr val="FF0000"/>
                </a:solidFill>
              </a:rPr>
              <a:t>禁用校园网</a:t>
            </a:r>
            <a:r>
              <a:rPr lang="zh-CN" altLang="en-US" b="1" dirty="0">
                <a:solidFill>
                  <a:srgbClr val="FF0000"/>
                </a:solidFill>
              </a:rPr>
              <a:t>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778883" y="1131664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/>
              <a:t>网络拓扑：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12"/>
          <p:cNvSpPr txBox="1"/>
          <p:nvPr/>
        </p:nvSpPr>
        <p:spPr>
          <a:xfrm>
            <a:off x="720001" y="2534727"/>
            <a:ext cx="5196935" cy="92333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CN" sz="60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OSPF</a:t>
            </a:r>
            <a:r>
              <a:rPr lang="zh-CN" altLang="en-US" sz="60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协议概述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720001" y="1435577"/>
            <a:ext cx="746999" cy="73866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CN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01</a:t>
            </a:r>
            <a:endParaRPr lang="zh-CN" altLang="en-US" sz="4800" dirty="0">
              <a:solidFill>
                <a:schemeClr val="tx1">
                  <a:lumMod val="75000"/>
                  <a:lumOff val="25000"/>
                </a:schemeClr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cxnSp>
        <p:nvCxnSpPr>
          <p:cNvPr id="22" name="直接连接符 21"/>
          <p:cNvCxnSpPr/>
          <p:nvPr/>
        </p:nvCxnSpPr>
        <p:spPr>
          <a:xfrm>
            <a:off x="720001" y="2365289"/>
            <a:ext cx="293637" cy="0"/>
          </a:xfrm>
          <a:prstGeom prst="line">
            <a:avLst/>
          </a:prstGeom>
          <a:ln w="57150"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720000" y="3514767"/>
            <a:ext cx="3759853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4995" y="462811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协议简介</a:t>
            </a:r>
          </a:p>
        </p:txBody>
      </p:sp>
      <p:pic>
        <p:nvPicPr>
          <p:cNvPr id="5" name="图形 4"/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21090" y="544421"/>
            <a:ext cx="1250910" cy="360000"/>
          </a:xfrm>
          <a:prstGeom prst="rect">
            <a:avLst/>
          </a:prstGeom>
        </p:spPr>
      </p:pic>
      <p:sp>
        <p:nvSpPr>
          <p:cNvPr id="31" name="矩形 30"/>
          <p:cNvSpPr/>
          <p:nvPr/>
        </p:nvSpPr>
        <p:spPr>
          <a:xfrm>
            <a:off x="1013869" y="4291880"/>
            <a:ext cx="1563648" cy="41479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zh-CN" altLang="en-US" sz="2000" dirty="0">
                <a:solidFill>
                  <a:schemeClr val="bg1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输入关键词</a:t>
            </a:r>
          </a:p>
        </p:txBody>
      </p:sp>
      <p:pic>
        <p:nvPicPr>
          <p:cNvPr id="33" name="图片 32" descr="图片包含 游戏机, 门&#10;&#10;描述已自动生成"/>
          <p:cNvPicPr/>
          <p:nvPr/>
        </p:nvPicPr>
        <p:blipFill>
          <a:blip r:embed="rId4" cstate="print">
            <a:alphaModFix amt="35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256175" y="6124420"/>
            <a:ext cx="1679650" cy="73358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624995" y="1507497"/>
            <a:ext cx="10432472" cy="2117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latin typeface="宋体" pitchFamily="2" charset="-122"/>
                <a:ea typeface="宋体" pitchFamily="2" charset="-122"/>
              </a:rPr>
              <a:t>OSPF</a:t>
            </a:r>
            <a:r>
              <a:rPr lang="zh-CN" altLang="en-US" dirty="0">
                <a:latin typeface="宋体" pitchFamily="2" charset="-122"/>
                <a:ea typeface="宋体" pitchFamily="2" charset="-122"/>
              </a:rPr>
              <a:t>，全称为“开放式最短路径优先”</a:t>
            </a:r>
            <a:r>
              <a:rPr lang="en-US" altLang="zh-CN" dirty="0"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(Open Shortest Path First)</a:t>
            </a:r>
            <a:r>
              <a:rPr lang="zh-CN" altLang="en-US" dirty="0">
                <a:latin typeface="宋体" pitchFamily="2" charset="-122"/>
                <a:ea typeface="宋体" pitchFamily="2" charset="-122"/>
              </a:rPr>
              <a:t>，是一种专为多厂商设备环境设计的内部网关型动态路由选择协议</a:t>
            </a:r>
            <a:r>
              <a:rPr lang="en-US" altLang="zh-CN" dirty="0"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(IGP)</a:t>
            </a:r>
            <a:r>
              <a:rPr lang="zh-CN" altLang="en-US" dirty="0">
                <a:latin typeface="宋体" pitchFamily="2" charset="-122"/>
                <a:ea typeface="宋体" pitchFamily="2" charset="-122"/>
              </a:rPr>
              <a:t>，具备出色的可扩展性。它作为一种链路状态协议，其核心思想是让网络中的每台路由器都通过交互链路状态信息，在本地构建出完整的网络拓扑“地图”，然后基于这份地图独立计算出到达各个目的地的无环路最佳路径。在网络传输层面，</a:t>
            </a:r>
            <a:r>
              <a:rPr lang="en-US" altLang="zh-CN" dirty="0"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OSPF</a:t>
            </a:r>
            <a:r>
              <a:rPr lang="zh-CN" altLang="en-US" dirty="0">
                <a:latin typeface="宋体" pitchFamily="2" charset="-122"/>
                <a:ea typeface="宋体" pitchFamily="2" charset="-122"/>
              </a:rPr>
              <a:t>协议报文直接承载于</a:t>
            </a:r>
            <a:r>
              <a:rPr lang="en-US" altLang="zh-CN" dirty="0"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IP</a:t>
            </a:r>
            <a:r>
              <a:rPr lang="zh-CN" altLang="en-US" dirty="0">
                <a:latin typeface="宋体" pitchFamily="2" charset="-122"/>
                <a:ea typeface="宋体" pitchFamily="2" charset="-122"/>
              </a:rPr>
              <a:t>报文中，</a:t>
            </a:r>
            <a:r>
              <a:rPr lang="en-US" altLang="zh-CN" dirty="0">
                <a:latin typeface="宋体" pitchFamily="2" charset="-122"/>
                <a:ea typeface="宋体" pitchFamily="2" charset="-122"/>
              </a:rPr>
              <a:t>IP</a:t>
            </a:r>
            <a:r>
              <a:rPr lang="zh-CN" altLang="en-US" dirty="0">
                <a:latin typeface="宋体" pitchFamily="2" charset="-122"/>
                <a:ea typeface="宋体" pitchFamily="2" charset="-122"/>
              </a:rPr>
              <a:t>协议号为</a:t>
            </a:r>
            <a:r>
              <a:rPr lang="en-US" altLang="zh-CN" dirty="0"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89</a:t>
            </a:r>
            <a:r>
              <a:rPr lang="zh-CN" altLang="en-US" dirty="0">
                <a:latin typeface="宋体" pitchFamily="2" charset="-122"/>
                <a:ea typeface="宋体" pitchFamily="2" charset="-122"/>
              </a:rPr>
              <a:t>。</a:t>
            </a:r>
            <a:endParaRPr lang="zh-CN" altLang="zh-CN" dirty="0"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995" y="4189714"/>
            <a:ext cx="526732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4995" y="462811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协议的优势</a:t>
            </a:r>
          </a:p>
        </p:txBody>
      </p:sp>
      <p:pic>
        <p:nvPicPr>
          <p:cNvPr id="5" name="图形 4"/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21090" y="544421"/>
            <a:ext cx="1250910" cy="360000"/>
          </a:xfrm>
          <a:prstGeom prst="rect">
            <a:avLst/>
          </a:prstGeom>
        </p:spPr>
      </p:pic>
      <p:sp>
        <p:nvSpPr>
          <p:cNvPr id="31" name="矩形 30"/>
          <p:cNvSpPr/>
          <p:nvPr/>
        </p:nvSpPr>
        <p:spPr>
          <a:xfrm>
            <a:off x="1013869" y="4291880"/>
            <a:ext cx="1563648" cy="41479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zh-CN" altLang="en-US" sz="2000" dirty="0">
                <a:solidFill>
                  <a:schemeClr val="bg1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输入关键词</a:t>
            </a:r>
          </a:p>
        </p:txBody>
      </p:sp>
      <p:pic>
        <p:nvPicPr>
          <p:cNvPr id="33" name="图片 32" descr="图片包含 游戏机, 门&#10;&#10;描述已自动生成"/>
          <p:cNvPicPr/>
          <p:nvPr/>
        </p:nvPicPr>
        <p:blipFill>
          <a:blip r:embed="rId4" cstate="print">
            <a:alphaModFix amt="35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256175" y="6124420"/>
            <a:ext cx="1679650" cy="733580"/>
          </a:xfrm>
          <a:prstGeom prst="rect">
            <a:avLst/>
          </a:prstGeom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24995" y="1607012"/>
            <a:ext cx="8406645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OSPF具备</a:t>
            </a: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快速收敛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的能力，当网络拓扑发生变化时，能迅速触发更新并重新计算路由，在小规模网络中收敛时间可快至十多秒钟 。其次，其基于SPF（Dijkstra）算法的特性，使每台路由器都能计算出以自身为根的无环路路径图，从根本上杜绝了路由环路的产生。</a:t>
            </a: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支持VLSM: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协议支持可变长子网掩码，有助于实现优良的地址规划和IP地址的高效利用 </a:t>
            </a: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良好的扩展性: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通过“区域”划分，能够有效支持大规模网络的部署 。</a:t>
            </a: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zh-CN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高安全性与可靠性:</a:t>
            </a: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支持认证机制，保证路由更新的合法性 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8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12"/>
          <p:cNvSpPr txBox="1"/>
          <p:nvPr/>
        </p:nvSpPr>
        <p:spPr>
          <a:xfrm>
            <a:off x="720001" y="2534727"/>
            <a:ext cx="5196935" cy="92333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CN" sz="60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OSPF</a:t>
            </a:r>
            <a:r>
              <a:rPr lang="zh-CN" altLang="en-US" sz="60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关键概念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720001" y="1435577"/>
            <a:ext cx="746999" cy="73866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CN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02</a:t>
            </a:r>
            <a:endParaRPr lang="zh-CN" altLang="en-US" sz="4800" dirty="0">
              <a:solidFill>
                <a:schemeClr val="tx1">
                  <a:lumMod val="75000"/>
                  <a:lumOff val="25000"/>
                </a:schemeClr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cxnSp>
        <p:nvCxnSpPr>
          <p:cNvPr id="22" name="直接连接符 21"/>
          <p:cNvCxnSpPr/>
          <p:nvPr/>
        </p:nvCxnSpPr>
        <p:spPr>
          <a:xfrm>
            <a:off x="720001" y="2365289"/>
            <a:ext cx="293637" cy="0"/>
          </a:xfrm>
          <a:prstGeom prst="line">
            <a:avLst/>
          </a:prstGeom>
          <a:ln w="57150"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720000" y="3514767"/>
            <a:ext cx="3759853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4995" y="462811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关键概念</a:t>
            </a:r>
          </a:p>
        </p:txBody>
      </p:sp>
      <p:pic>
        <p:nvPicPr>
          <p:cNvPr id="5" name="图形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221090" y="544421"/>
            <a:ext cx="1250910" cy="360000"/>
          </a:xfrm>
          <a:prstGeom prst="rect">
            <a:avLst/>
          </a:prstGeom>
        </p:spPr>
      </p:pic>
      <p:sp>
        <p:nvSpPr>
          <p:cNvPr id="18" name="矩形 17"/>
          <p:cNvSpPr/>
          <p:nvPr/>
        </p:nvSpPr>
        <p:spPr>
          <a:xfrm>
            <a:off x="848229" y="4688715"/>
            <a:ext cx="1602266" cy="41479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区域 </a:t>
            </a: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(Area)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848229" y="5275003"/>
            <a:ext cx="5752096" cy="79246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OSPF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网络的基本组织单位。一个区域是由一组拥有完全相同拓扑数据库的路由器构成的集合。通过将大型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AS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划分为多个区域，可以显著降低路由信息的数量并建立分层网络。</a:t>
            </a:r>
          </a:p>
        </p:txBody>
      </p:sp>
      <p:sp>
        <p:nvSpPr>
          <p:cNvPr id="34" name="矩形 33"/>
          <p:cNvSpPr/>
          <p:nvPr/>
        </p:nvSpPr>
        <p:spPr>
          <a:xfrm>
            <a:off x="780496" y="1659484"/>
            <a:ext cx="5188504" cy="37600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自治系统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(AS-Autonomous System)</a:t>
            </a:r>
            <a:endParaRPr lang="zh-CN" altLang="en-US" dirty="0">
              <a:solidFill>
                <a:schemeClr val="tx1">
                  <a:lumMod val="75000"/>
                  <a:lumOff val="25000"/>
                </a:schemeClr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780496" y="2135843"/>
            <a:ext cx="5823504" cy="31233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指的是使用一个共同路由协议来交换信息的一组路由器集合。</a:t>
            </a:r>
          </a:p>
        </p:txBody>
      </p:sp>
      <p:sp>
        <p:nvSpPr>
          <p:cNvPr id="9" name="矩形 8"/>
          <p:cNvSpPr/>
          <p:nvPr/>
        </p:nvSpPr>
        <p:spPr>
          <a:xfrm>
            <a:off x="780496" y="3032634"/>
            <a:ext cx="4991198" cy="40754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路由器</a:t>
            </a: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ID (Router ID)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93703" y="3568595"/>
            <a:ext cx="5819829" cy="55239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这是一个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32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位的数字，在整个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OSPF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自治系统中被赋予每台路由器，作为其独一无二的标识。</a:t>
            </a:r>
          </a:p>
        </p:txBody>
      </p:sp>
      <p:grpSp>
        <p:nvGrpSpPr>
          <p:cNvPr id="48" name="Group 3"/>
          <p:cNvGrpSpPr/>
          <p:nvPr/>
        </p:nvGrpSpPr>
        <p:grpSpPr bwMode="auto">
          <a:xfrm>
            <a:off x="7103435" y="2000476"/>
            <a:ext cx="4991198" cy="3103033"/>
            <a:chOff x="0" y="0"/>
            <a:chExt cx="4127" cy="2994"/>
          </a:xfrm>
        </p:grpSpPr>
        <p:sp>
          <p:nvSpPr>
            <p:cNvPr id="49" name="Oval 4"/>
            <p:cNvSpPr>
              <a:spLocks noChangeArrowheads="1"/>
            </p:cNvSpPr>
            <p:nvPr/>
          </p:nvSpPr>
          <p:spPr bwMode="auto">
            <a:xfrm>
              <a:off x="2132" y="1451"/>
              <a:ext cx="1995" cy="1543"/>
            </a:xfrm>
            <a:prstGeom prst="ellipse">
              <a:avLst/>
            </a:prstGeom>
            <a:solidFill>
              <a:srgbClr val="CED3DE"/>
            </a:solidFill>
            <a:ln w="9525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5791" dir="2021404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1pPr>
              <a:lvl2pPr marL="742950" indent="-28575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2pPr>
              <a:lvl3pPr marL="1143000" indent="-22860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3pPr>
              <a:lvl4pPr marL="1600200" indent="-22860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4pPr>
              <a:lvl5pPr marL="2057400" indent="-22860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50" name="Oval 5"/>
            <p:cNvSpPr>
              <a:spLocks noChangeArrowheads="1"/>
            </p:cNvSpPr>
            <p:nvPr/>
          </p:nvSpPr>
          <p:spPr bwMode="auto">
            <a:xfrm>
              <a:off x="0" y="1496"/>
              <a:ext cx="1950" cy="1452"/>
            </a:xfrm>
            <a:prstGeom prst="ellipse">
              <a:avLst/>
            </a:prstGeom>
            <a:solidFill>
              <a:srgbClr val="CED3DE"/>
            </a:solidFill>
            <a:ln w="9525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5791" dir="2021404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1pPr>
              <a:lvl2pPr marL="742950" indent="-28575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2pPr>
              <a:lvl3pPr marL="1143000" indent="-22860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3pPr>
              <a:lvl4pPr marL="1600200" indent="-22860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4pPr>
              <a:lvl5pPr marL="2057400" indent="-22860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51" name="Oval 6"/>
            <p:cNvSpPr>
              <a:spLocks noChangeArrowheads="1"/>
            </p:cNvSpPr>
            <p:nvPr/>
          </p:nvSpPr>
          <p:spPr bwMode="auto">
            <a:xfrm>
              <a:off x="453" y="0"/>
              <a:ext cx="3176" cy="1587"/>
            </a:xfrm>
            <a:prstGeom prst="ellipse">
              <a:avLst/>
            </a:prstGeom>
            <a:solidFill>
              <a:srgbClr val="CED3DE"/>
            </a:solidFill>
            <a:ln w="9525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5791" dir="2021404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1pPr>
              <a:lvl2pPr marL="742950" indent="-28575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2pPr>
              <a:lvl3pPr marL="1143000" indent="-22860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3pPr>
              <a:lvl4pPr marL="1600200" indent="-22860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4pPr>
              <a:lvl5pPr marL="2057400" indent="-22860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56" name="Line 7"/>
            <p:cNvSpPr>
              <a:spLocks noChangeShapeType="1"/>
            </p:cNvSpPr>
            <p:nvPr/>
          </p:nvSpPr>
          <p:spPr bwMode="auto">
            <a:xfrm>
              <a:off x="2177" y="272"/>
              <a:ext cx="91" cy="2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2021404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7" name="Line 8"/>
            <p:cNvSpPr>
              <a:spLocks noChangeShapeType="1"/>
            </p:cNvSpPr>
            <p:nvPr/>
          </p:nvSpPr>
          <p:spPr bwMode="auto">
            <a:xfrm>
              <a:off x="2177" y="272"/>
              <a:ext cx="726" cy="2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2021404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8" name="Line 9"/>
            <p:cNvSpPr>
              <a:spLocks noChangeShapeType="1"/>
            </p:cNvSpPr>
            <p:nvPr/>
          </p:nvSpPr>
          <p:spPr bwMode="auto">
            <a:xfrm flipH="1">
              <a:off x="2721" y="725"/>
              <a:ext cx="182" cy="54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2021404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9" name="Line 10"/>
            <p:cNvSpPr>
              <a:spLocks noChangeShapeType="1"/>
            </p:cNvSpPr>
            <p:nvPr/>
          </p:nvSpPr>
          <p:spPr bwMode="auto">
            <a:xfrm>
              <a:off x="1451" y="362"/>
              <a:ext cx="771" cy="1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2021404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" name="Line 11"/>
            <p:cNvSpPr>
              <a:spLocks noChangeShapeType="1"/>
            </p:cNvSpPr>
            <p:nvPr/>
          </p:nvSpPr>
          <p:spPr bwMode="auto">
            <a:xfrm flipH="1">
              <a:off x="1905" y="771"/>
              <a:ext cx="317" cy="1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2021404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" name="Line 12"/>
            <p:cNvSpPr>
              <a:spLocks noChangeShapeType="1"/>
            </p:cNvSpPr>
            <p:nvPr/>
          </p:nvSpPr>
          <p:spPr bwMode="auto">
            <a:xfrm flipH="1">
              <a:off x="1270" y="362"/>
              <a:ext cx="136" cy="27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2021404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" name="Line 13"/>
            <p:cNvSpPr>
              <a:spLocks noChangeShapeType="1"/>
            </p:cNvSpPr>
            <p:nvPr/>
          </p:nvSpPr>
          <p:spPr bwMode="auto">
            <a:xfrm>
              <a:off x="1225" y="907"/>
              <a:ext cx="136" cy="40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2021404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3" name="Line 14"/>
            <p:cNvSpPr>
              <a:spLocks noChangeShapeType="1"/>
            </p:cNvSpPr>
            <p:nvPr/>
          </p:nvSpPr>
          <p:spPr bwMode="auto">
            <a:xfrm flipH="1">
              <a:off x="1361" y="1134"/>
              <a:ext cx="408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2021404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4" name="Line 15"/>
            <p:cNvSpPr>
              <a:spLocks noChangeShapeType="1"/>
            </p:cNvSpPr>
            <p:nvPr/>
          </p:nvSpPr>
          <p:spPr bwMode="auto">
            <a:xfrm>
              <a:off x="2767" y="1587"/>
              <a:ext cx="453" cy="1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2021404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5" name="Line 16"/>
            <p:cNvSpPr>
              <a:spLocks noChangeShapeType="1"/>
            </p:cNvSpPr>
            <p:nvPr/>
          </p:nvSpPr>
          <p:spPr bwMode="auto">
            <a:xfrm flipH="1">
              <a:off x="2495" y="1587"/>
              <a:ext cx="272" cy="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2021404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6" name="Line 17"/>
            <p:cNvSpPr>
              <a:spLocks noChangeShapeType="1"/>
            </p:cNvSpPr>
            <p:nvPr/>
          </p:nvSpPr>
          <p:spPr bwMode="auto">
            <a:xfrm>
              <a:off x="2404" y="2131"/>
              <a:ext cx="317" cy="27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2021404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7" name="Line 18"/>
            <p:cNvSpPr>
              <a:spLocks noChangeShapeType="1"/>
            </p:cNvSpPr>
            <p:nvPr/>
          </p:nvSpPr>
          <p:spPr bwMode="auto">
            <a:xfrm flipH="1">
              <a:off x="3311" y="1995"/>
              <a:ext cx="45" cy="31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2021404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8" name="Line 19"/>
            <p:cNvSpPr>
              <a:spLocks noChangeShapeType="1"/>
            </p:cNvSpPr>
            <p:nvPr/>
          </p:nvSpPr>
          <p:spPr bwMode="auto">
            <a:xfrm flipH="1">
              <a:off x="1270" y="2086"/>
              <a:ext cx="272" cy="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2021404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9" name="Line 20"/>
            <p:cNvSpPr>
              <a:spLocks noChangeShapeType="1"/>
            </p:cNvSpPr>
            <p:nvPr/>
          </p:nvSpPr>
          <p:spPr bwMode="auto">
            <a:xfrm>
              <a:off x="1270" y="1587"/>
              <a:ext cx="272" cy="2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2021404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0" name="Line 21"/>
            <p:cNvSpPr>
              <a:spLocks noChangeShapeType="1"/>
            </p:cNvSpPr>
            <p:nvPr/>
          </p:nvSpPr>
          <p:spPr bwMode="auto">
            <a:xfrm flipH="1">
              <a:off x="726" y="1587"/>
              <a:ext cx="544" cy="1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2021404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1" name="Line 22"/>
            <p:cNvSpPr>
              <a:spLocks noChangeShapeType="1"/>
            </p:cNvSpPr>
            <p:nvPr/>
          </p:nvSpPr>
          <p:spPr bwMode="auto">
            <a:xfrm flipH="1">
              <a:off x="544" y="1905"/>
              <a:ext cx="0" cy="40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2021404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2" name="Line 23"/>
            <p:cNvSpPr>
              <a:spLocks noChangeShapeType="1"/>
            </p:cNvSpPr>
            <p:nvPr/>
          </p:nvSpPr>
          <p:spPr bwMode="auto">
            <a:xfrm>
              <a:off x="725" y="2449"/>
              <a:ext cx="31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2021404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3" name="Rectangle 24"/>
            <p:cNvSpPr>
              <a:spLocks noChangeArrowheads="1"/>
            </p:cNvSpPr>
            <p:nvPr/>
          </p:nvSpPr>
          <p:spPr bwMode="auto">
            <a:xfrm>
              <a:off x="3039" y="2540"/>
              <a:ext cx="862" cy="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1pPr>
              <a:lvl2pPr marL="742950" indent="-28575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2pPr>
              <a:lvl3pPr marL="1143000" indent="-22860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3pPr>
              <a:lvl4pPr marL="1600200" indent="-22860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4pPr>
              <a:lvl5pPr marL="2057400" indent="-22860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20000"/>
                </a:spcBef>
                <a:buFontTx/>
                <a:buNone/>
              </a:pPr>
              <a:r>
                <a:rPr lang="zh-CN" altLang="zh-CN" sz="2800" b="1"/>
                <a:t>Area2</a:t>
              </a:r>
            </a:p>
          </p:txBody>
        </p:sp>
        <p:sp>
          <p:nvSpPr>
            <p:cNvPr id="74" name="Rectangle 25"/>
            <p:cNvSpPr>
              <a:spLocks noChangeArrowheads="1"/>
            </p:cNvSpPr>
            <p:nvPr/>
          </p:nvSpPr>
          <p:spPr bwMode="auto">
            <a:xfrm>
              <a:off x="726" y="2585"/>
              <a:ext cx="771" cy="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1pPr>
              <a:lvl2pPr marL="742950" indent="-28575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2pPr>
              <a:lvl3pPr marL="1143000" indent="-22860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3pPr>
              <a:lvl4pPr marL="1600200" indent="-22860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4pPr>
              <a:lvl5pPr marL="2057400" indent="-22860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20000"/>
                </a:spcBef>
                <a:buFontTx/>
                <a:buNone/>
              </a:pPr>
              <a:r>
                <a:rPr lang="zh-CN" altLang="zh-CN" sz="2800" b="1"/>
                <a:t>Area1</a:t>
              </a:r>
            </a:p>
          </p:txBody>
        </p:sp>
        <p:sp>
          <p:nvSpPr>
            <p:cNvPr id="75" name="Rectangle 26"/>
            <p:cNvSpPr>
              <a:spLocks noChangeArrowheads="1"/>
            </p:cNvSpPr>
            <p:nvPr/>
          </p:nvSpPr>
          <p:spPr bwMode="auto">
            <a:xfrm>
              <a:off x="1723" y="1270"/>
              <a:ext cx="908" cy="3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1pPr>
              <a:lvl2pPr marL="742950" indent="-28575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2pPr>
              <a:lvl3pPr marL="1143000" indent="-22860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3pPr>
              <a:lvl4pPr marL="1600200" indent="-22860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4pPr>
              <a:lvl5pPr marL="2057400" indent="-228600"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20000"/>
                </a:spcBef>
                <a:buFontTx/>
                <a:buNone/>
              </a:pPr>
              <a:r>
                <a:rPr lang="zh-CN" altLang="zh-CN" sz="2800" b="1"/>
                <a:t>Area0</a:t>
              </a:r>
            </a:p>
          </p:txBody>
        </p:sp>
        <p:pic>
          <p:nvPicPr>
            <p:cNvPr id="76" name="Picture 27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3" y="635"/>
              <a:ext cx="408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7" name="Picture 2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25" y="155"/>
              <a:ext cx="408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8" name="Picture 2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1" y="59"/>
              <a:ext cx="408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9" name="Picture 3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9" y="875"/>
              <a:ext cx="408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0" name="Picture 3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7" y="539"/>
              <a:ext cx="408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1" name="Picture 3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9" y="491"/>
              <a:ext cx="408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" name="Picture 3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73" y="1211"/>
              <a:ext cx="589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3" name="Picture 3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3" y="1883"/>
              <a:ext cx="408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4" name="Picture 3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17" y="2363"/>
              <a:ext cx="408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5" name="Picture 36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7" y="1739"/>
              <a:ext cx="408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6" name="Picture 37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93" y="2267"/>
              <a:ext cx="408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7" name="Picture 3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5" y="1211"/>
              <a:ext cx="589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8" name="Picture 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7" y="1835"/>
              <a:ext cx="408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9" name="Picture 4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5" y="2267"/>
              <a:ext cx="408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0" name="Picture 4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" y="1691"/>
              <a:ext cx="408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1" name="Picture 4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9" y="2219"/>
              <a:ext cx="408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4995" y="462811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关键概念</a:t>
            </a:r>
          </a:p>
        </p:txBody>
      </p:sp>
      <p:pic>
        <p:nvPicPr>
          <p:cNvPr id="5" name="图形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221090" y="544421"/>
            <a:ext cx="1250910" cy="360000"/>
          </a:xfrm>
          <a:prstGeom prst="rect">
            <a:avLst/>
          </a:prstGeom>
        </p:spPr>
      </p:pic>
      <p:sp>
        <p:nvSpPr>
          <p:cNvPr id="18" name="矩形 17"/>
          <p:cNvSpPr/>
          <p:nvPr/>
        </p:nvSpPr>
        <p:spPr>
          <a:xfrm>
            <a:off x="793703" y="4688715"/>
            <a:ext cx="6509304" cy="40754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链路状态通告 </a:t>
            </a: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(LSA - Link State Advertisement)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827569" y="5267756"/>
            <a:ext cx="5752096" cy="79246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这是描述本地路由器或网络状态的数据单元。对于一台路由器而言，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LSA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包含了其接口状态和邻接状态等信息。所有收集到的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LSA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共同组成了路由器的链路状态数据库。</a:t>
            </a:r>
          </a:p>
        </p:txBody>
      </p:sp>
      <p:sp>
        <p:nvSpPr>
          <p:cNvPr id="34" name="矩形 33"/>
          <p:cNvSpPr/>
          <p:nvPr/>
        </p:nvSpPr>
        <p:spPr>
          <a:xfrm>
            <a:off x="780496" y="1659484"/>
            <a:ext cx="5188504" cy="37600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邻居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(Neighbor)</a:t>
            </a:r>
            <a:endParaRPr lang="zh-CN" altLang="en-US" dirty="0">
              <a:solidFill>
                <a:schemeClr val="tx1">
                  <a:lumMod val="75000"/>
                  <a:lumOff val="25000"/>
                </a:schemeClr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780496" y="2135843"/>
            <a:ext cx="5823504" cy="55239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当两台路由器的接口连接到同一个公共网络时，它们可以通过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OSPF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的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Hello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报文来维持邻居关系。</a:t>
            </a:r>
          </a:p>
        </p:txBody>
      </p:sp>
      <p:sp>
        <p:nvSpPr>
          <p:cNvPr id="9" name="矩形 8"/>
          <p:cNvSpPr/>
          <p:nvPr/>
        </p:nvSpPr>
        <p:spPr>
          <a:xfrm>
            <a:off x="780496" y="3032634"/>
            <a:ext cx="4991198" cy="40754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邻接 </a:t>
            </a: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(Adjacency)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93703" y="3568595"/>
            <a:ext cx="5819829" cy="55239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OSPF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在相邻的路由器之间建立邻接关系，以便它们能够交换路由信息。需要注意的是，并非每对邻居路由器都能发展成邻接关系。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4995" y="462811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561F"/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关键概念</a:t>
            </a:r>
          </a:p>
        </p:txBody>
      </p:sp>
      <p:pic>
        <p:nvPicPr>
          <p:cNvPr id="5" name="图形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221090" y="544421"/>
            <a:ext cx="1250910" cy="360000"/>
          </a:xfrm>
          <a:prstGeom prst="rect">
            <a:avLst/>
          </a:prstGeom>
        </p:spPr>
      </p:pic>
      <p:sp>
        <p:nvSpPr>
          <p:cNvPr id="18" name="矩形 17"/>
          <p:cNvSpPr/>
          <p:nvPr/>
        </p:nvSpPr>
        <p:spPr>
          <a:xfrm>
            <a:off x="780495" y="4790969"/>
            <a:ext cx="4841371" cy="40754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自治系统边界路由器 </a:t>
            </a: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(ASBR)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80495" y="5338480"/>
            <a:ext cx="5752096" cy="31233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位于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OSPF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自治系统边缘的路由器，它同时运行着其他路由协议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(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如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RIP)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。</a:t>
            </a:r>
          </a:p>
        </p:txBody>
      </p:sp>
      <p:sp>
        <p:nvSpPr>
          <p:cNvPr id="34" name="矩形 33"/>
          <p:cNvSpPr/>
          <p:nvPr/>
        </p:nvSpPr>
        <p:spPr>
          <a:xfrm>
            <a:off x="780496" y="1659484"/>
            <a:ext cx="5188504" cy="37600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指定路由器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(DR)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和 备用指定路由器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(BDR)</a:t>
            </a:r>
            <a:endParaRPr lang="zh-CN" altLang="en-US" dirty="0">
              <a:solidFill>
                <a:schemeClr val="tx1">
                  <a:lumMod val="75000"/>
                  <a:lumOff val="25000"/>
                </a:schemeClr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780495" y="2172524"/>
            <a:ext cx="6365372" cy="79246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在以太网等多路访问网络中，为了降低形成的邻接数量，会选举出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DR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和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BDR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。网络中的其他路由器只与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DR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和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BDR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形成邻接关系，并将自己的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LSA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发送给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DR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，再由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DR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负责将这些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LSA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发送到整个网络。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BDR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则作为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DR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的备份，在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DR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失效时接管其任务。</a:t>
            </a:r>
          </a:p>
        </p:txBody>
      </p:sp>
      <p:sp>
        <p:nvSpPr>
          <p:cNvPr id="9" name="矩形 8"/>
          <p:cNvSpPr/>
          <p:nvPr/>
        </p:nvSpPr>
        <p:spPr>
          <a:xfrm>
            <a:off x="780495" y="3283532"/>
            <a:ext cx="4991198" cy="40754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区域边界路由器 </a:t>
            </a: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(ABR)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80495" y="3864044"/>
            <a:ext cx="5819829" cy="31233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Regular" panose="02010600030101010101" charset="-122"/>
                <a:ea typeface="思源黑体 CN Regular" panose="02010600030101010101" charset="-122"/>
              </a:rPr>
              <a:t>位于两个或多个区域之间的路由器。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2104</Words>
  <Application>Microsoft Office PowerPoint</Application>
  <PresentationFormat>宽屏</PresentationFormat>
  <Paragraphs>136</Paragraphs>
  <Slides>25</Slides>
  <Notes>17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5" baseType="lpstr">
      <vt:lpstr>等线</vt:lpstr>
      <vt:lpstr>等线 Light</vt:lpstr>
      <vt:lpstr>思源黑体 CN Regular</vt:lpstr>
      <vt:lpstr>思源宋体 CN Heavy</vt:lpstr>
      <vt:lpstr>宋体</vt:lpstr>
      <vt:lpstr>Arial</vt:lpstr>
      <vt:lpstr>Times New Roman</vt:lpstr>
      <vt:lpstr>Wingdings</vt:lpstr>
      <vt:lpstr>Office 主题​​</vt:lpstr>
      <vt:lpstr>Microsoft Visio 2000/2002 Drawing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P15</dc:creator>
  <cp:lastModifiedBy>倩怡 黄</cp:lastModifiedBy>
  <cp:revision>5</cp:revision>
  <dcterms:created xsi:type="dcterms:W3CDTF">2025-09-18T12:30:46Z</dcterms:created>
  <dcterms:modified xsi:type="dcterms:W3CDTF">2025-11-17T04:08:33Z</dcterms:modified>
</cp:coreProperties>
</file>